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7" r:id="rId3"/>
    <p:sldId id="257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9" r:id="rId13"/>
    <p:sldId id="270" r:id="rId14"/>
    <p:sldId id="271" r:id="rId15"/>
    <p:sldId id="272" r:id="rId16"/>
    <p:sldId id="273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38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6E422-1C5D-4FB9-87B5-E8041BE34396}" type="datetimeFigureOut">
              <a:rPr lang="ru-RU" smtClean="0"/>
              <a:t>03.03.2015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047CC-089A-45AF-8CEA-EA395428751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6E422-1C5D-4FB9-87B5-E8041BE34396}" type="datetimeFigureOut">
              <a:rPr lang="ru-RU" smtClean="0"/>
              <a:t>03.03.2015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047CC-089A-45AF-8CEA-EA39542875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6E422-1C5D-4FB9-87B5-E8041BE34396}" type="datetimeFigureOut">
              <a:rPr lang="ru-RU" smtClean="0"/>
              <a:t>03.03.2015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047CC-089A-45AF-8CEA-EA39542875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6E422-1C5D-4FB9-87B5-E8041BE34396}" type="datetimeFigureOut">
              <a:rPr lang="ru-RU" smtClean="0"/>
              <a:t>03.03.2015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047CC-089A-45AF-8CEA-EA395428751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6E422-1C5D-4FB9-87B5-E8041BE34396}" type="datetimeFigureOut">
              <a:rPr lang="ru-RU" smtClean="0"/>
              <a:t>03.03.2015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047CC-089A-45AF-8CEA-EA39542875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6E422-1C5D-4FB9-87B5-E8041BE34396}" type="datetimeFigureOut">
              <a:rPr lang="ru-RU" smtClean="0"/>
              <a:t>03.03.2015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047CC-089A-45AF-8CEA-EA395428751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6E422-1C5D-4FB9-87B5-E8041BE34396}" type="datetimeFigureOut">
              <a:rPr lang="ru-RU" smtClean="0"/>
              <a:t>03.03.2015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047CC-089A-45AF-8CEA-EA395428751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6E422-1C5D-4FB9-87B5-E8041BE34396}" type="datetimeFigureOut">
              <a:rPr lang="ru-RU" smtClean="0"/>
              <a:t>03.03.2015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047CC-089A-45AF-8CEA-EA39542875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6E422-1C5D-4FB9-87B5-E8041BE34396}" type="datetimeFigureOut">
              <a:rPr lang="ru-RU" smtClean="0"/>
              <a:t>03.03.2015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047CC-089A-45AF-8CEA-EA39542875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6E422-1C5D-4FB9-87B5-E8041BE34396}" type="datetimeFigureOut">
              <a:rPr lang="ru-RU" smtClean="0"/>
              <a:t>03.03.2015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047CC-089A-45AF-8CEA-EA39542875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6E422-1C5D-4FB9-87B5-E8041BE34396}" type="datetimeFigureOut">
              <a:rPr lang="ru-RU" smtClean="0"/>
              <a:t>03.03.2015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047CC-089A-45AF-8CEA-EA395428751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E96E422-1C5D-4FB9-87B5-E8041BE34396}" type="datetimeFigureOut">
              <a:rPr lang="ru-RU" smtClean="0"/>
              <a:t>03.03.2015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08047CC-089A-45AF-8CEA-EA395428751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mamideti.ru/vozrastnaya-periodizaciya/podvizhnye-igry/" TargetMode="External"/><Relationship Id="rId2" Type="http://schemas.openxmlformats.org/officeDocument/2006/relationships/hyperlink" Target="http://fireshownsk.ucoz.hu/blog/narodnye_podvizhnye_igry_sensomotornye_igry_razvivajushhie_igry_pljazhnye/2013-05-23-19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54260"/>
            <a:ext cx="3935628" cy="1810645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Русские народные подвижные игры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                                       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/>
              <a:t>                                      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физической культуры ОГОУ «Школа-интернат №11», п. Лесогорск</a:t>
            </a:r>
          </a:p>
          <a:p>
            <a:pPr algn="ctr"/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Ильяшов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Анатолий Анатольевич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754260"/>
            <a:ext cx="4104456" cy="55550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2762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9" y="5661248"/>
            <a:ext cx="8568952" cy="93610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dirty="0" lang="ru-RU" smtClean="0"/>
              <a:t>ЛАПТА</a:t>
            </a:r>
            <a:endParaRPr dirty="0" lang="ru-RU"/>
          </a:p>
        </p:txBody>
      </p:sp>
      <p:pic>
        <p:nvPicPr>
          <p:cNvPr id="5" name="Объект 4"/>
          <p:cNvPicPr>
            <a:picLocks noChangeAspect="1" noGrp="1"/>
          </p:cNvPicPr>
          <p:nvPr>
            <p:ph idx="13" sz="quarter"/>
          </p:nvPr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2652"/>
            <a:ext cx="3096344" cy="482454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id="6" name="Объект 5"/>
          <p:cNvPicPr>
            <a:picLocks noChangeAspect="1" noGrp="1"/>
          </p:cNvPicPr>
          <p:nvPr>
            <p:ph idx="14" sz="quarter"/>
          </p:nvPr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483769" y="1412775"/>
            <a:ext cx="4752532" cy="2592286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 rot="16200000">
            <a:off x="5292079" y="1412772"/>
            <a:ext cx="4680524" cy="2520281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32916771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1" y="5589240"/>
            <a:ext cx="8424936" cy="100811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/>
              <a:t>ПР………И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4237930" cy="52565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67944" y="836712"/>
            <a:ext cx="5256584" cy="3960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20923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3" y="5733256"/>
            <a:ext cx="8496944" cy="86409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/>
              <a:t>УДОЧКА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4309938" cy="53285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31940" y="872716"/>
            <a:ext cx="5328592" cy="3960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6920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805264"/>
            <a:ext cx="8640959" cy="86409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dirty="0" lang="ru-RU" smtClean="0"/>
              <a:t>ТРЕТИЙ ЛИШНИЙ</a:t>
            </a:r>
            <a:endParaRPr dirty="0" lang="ru-RU"/>
          </a:p>
        </p:txBody>
      </p:sp>
      <p:pic>
        <p:nvPicPr>
          <p:cNvPr id="5" name="Объект 4"/>
          <p:cNvPicPr>
            <a:picLocks noChangeAspect="1" noGrp="1"/>
          </p:cNvPicPr>
          <p:nvPr>
            <p:ph idx="13" sz="quarter"/>
          </p:nvPr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4309938" cy="5256584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id="6" name="Объект 5"/>
          <p:cNvPicPr>
            <a:picLocks noChangeAspect="1" noGrp="1"/>
          </p:cNvPicPr>
          <p:nvPr>
            <p:ph idx="14" sz="quarter"/>
          </p:nvPr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"/>
          <a:stretch/>
        </p:blipFill>
        <p:spPr>
          <a:xfrm rot="5400000">
            <a:off x="4175956" y="728703"/>
            <a:ext cx="5256584" cy="4176464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24134862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661248"/>
            <a:ext cx="8640960" cy="100811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dirty="0" lang="ru-RU" smtClean="0"/>
              <a:t>КАЗАКИ-РАЗБОЙНИКИ</a:t>
            </a:r>
            <a:endParaRPr dirty="0" lang="ru-RU"/>
          </a:p>
        </p:txBody>
      </p:sp>
      <p:pic>
        <p:nvPicPr>
          <p:cNvPr id="5" name="Объект 4"/>
          <p:cNvPicPr>
            <a:picLocks noChangeAspect="1" noGrp="1"/>
          </p:cNvPicPr>
          <p:nvPr>
            <p:ph idx="13" sz="quarter"/>
          </p:nvPr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4309938" cy="5328592"/>
          </a:xfrm>
        </p:spPr>
      </p:pic>
      <p:pic>
        <p:nvPicPr>
          <p:cNvPr id="6" name="Объект 5"/>
          <p:cNvPicPr>
            <a:picLocks noChangeAspect="1" noGrp="1"/>
          </p:cNvPicPr>
          <p:nvPr>
            <p:ph idx="14" sz="quarter"/>
          </p:nvPr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"/>
          <a:stretch/>
        </p:blipFill>
        <p:spPr>
          <a:xfrm rot="5400000">
            <a:off x="4139952" y="764707"/>
            <a:ext cx="5328592" cy="4176464"/>
          </a:xfrm>
        </p:spPr>
      </p:pic>
    </p:spTree>
    <p:extLst>
      <p:ext uri="{BB962C8B-B14F-4D97-AF65-F5344CB8AC3E}">
        <p14:creationId xmlns:p14="http://schemas.microsoft.com/office/powerpoint/2010/main" val="3433105753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661248"/>
            <a:ext cx="8712967" cy="100811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/>
              <a:t>КОШКИ-М……….И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4381946" cy="52565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211963" y="692692"/>
            <a:ext cx="5256584" cy="4248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6662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1" y="4509120"/>
            <a:ext cx="8054280" cy="208823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68760"/>
            <a:ext cx="2808312" cy="4104456"/>
          </a:xfrm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3347864" y="260648"/>
            <a:ext cx="5256584" cy="6264696"/>
          </a:xfrm>
        </p:spPr>
        <p:txBody>
          <a:bodyPr>
            <a:noAutofit/>
          </a:bodyPr>
          <a:lstStyle/>
          <a:p>
            <a:r>
              <a:rPr lang="ru-RU" sz="3400" dirty="0" smtClean="0"/>
              <a:t>Подвижные игры полезны для здоровья, воспитывают характер, волю, смелость, укрепляют физически, развивают нравственные чувства, оказывают влияние на воспитание ума, создают весёлое </a:t>
            </a:r>
            <a:r>
              <a:rPr lang="ru-RU" sz="3200" dirty="0" smtClean="0"/>
              <a:t>настроение!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346062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2998" y="731519"/>
            <a:ext cx="6813377" cy="3474720"/>
          </a:xfrm>
        </p:spPr>
        <p:txBody>
          <a:bodyPr/>
          <a:lstStyle/>
          <a:p>
            <a:r>
              <a:rPr lang="ru-RU" sz="2400" dirty="0" smtClean="0">
                <a:hlinkClick r:id="rId2"/>
              </a:rPr>
              <a:t>Изображение детей в русских народных костюмах:</a:t>
            </a:r>
          </a:p>
          <a:p>
            <a:r>
              <a:rPr lang="en-US" sz="2400" dirty="0" smtClean="0">
                <a:hlinkClick r:id="rId2"/>
              </a:rPr>
              <a:t>http</a:t>
            </a:r>
            <a:r>
              <a:rPr lang="en-US" sz="2400" dirty="0">
                <a:hlinkClick r:id="rId2"/>
              </a:rPr>
              <a:t>://fireshownsk.ucoz.hu/blog/</a:t>
            </a:r>
            <a:r>
              <a:rPr lang="en-US" sz="2400" dirty="0" err="1">
                <a:hlinkClick r:id="rId2"/>
              </a:rPr>
              <a:t>narodnye_podvizhnye_igry_sensomotornye</a:t>
            </a:r>
            <a:r>
              <a:rPr lang="en-US" sz="2400" dirty="0" smtClean="0">
                <a:hlinkClick r:id="rId2"/>
              </a:rPr>
              <a:t>…</a:t>
            </a:r>
            <a:endParaRPr lang="ru-RU" sz="2400" dirty="0" smtClean="0"/>
          </a:p>
          <a:p>
            <a:r>
              <a:rPr lang="ru-RU" sz="2400" b="1" dirty="0" smtClean="0"/>
              <a:t>Изображение детей:</a:t>
            </a:r>
          </a:p>
          <a:p>
            <a:r>
              <a:rPr lang="en-US" sz="2400" dirty="0">
                <a:hlinkClick r:id="rId3"/>
              </a:rPr>
              <a:t>http://mamideti.ru/vozrastnaya-periodizaciya/podvizhnye-igry</a:t>
            </a:r>
            <a:r>
              <a:rPr lang="en-US" dirty="0">
                <a:hlinkClick r:id="rId3"/>
              </a:rPr>
              <a:t>/</a:t>
            </a:r>
            <a:endParaRPr lang="en-US" dirty="0"/>
          </a:p>
          <a:p>
            <a:endParaRPr lang="ru-RU" dirty="0">
              <a:effectLst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4149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 r="24"/>
          <a:stretch/>
        </p:blipFill>
        <p:spPr>
          <a:xfrm rot="16200000">
            <a:off x="-900608" y="1340763"/>
            <a:ext cx="6480719" cy="4176464"/>
          </a:xfrm>
          <a:prstGeom prst="rect">
            <a:avLst/>
          </a:prstGeom>
          <a:ln>
            <a:solidFill>
              <a:schemeClr val="accent5"/>
            </a:solidFill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4716017" y="1264089"/>
            <a:ext cx="4176463" cy="563231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wrap="square">
            <a:spAutoFit/>
          </a:bodyPr>
          <a:lstStyle/>
          <a:p>
            <a:r>
              <a:rPr dirty="0" lang="ru-RU" smtClean="0" sz="2000"/>
              <a:t>Когда возникли русские народные</a:t>
            </a:r>
          </a:p>
          <a:p>
            <a:r>
              <a:rPr dirty="0" lang="ru-RU" sz="2000"/>
              <a:t>п</a:t>
            </a:r>
            <a:r>
              <a:rPr dirty="0" lang="ru-RU" smtClean="0" sz="2000"/>
              <a:t>одвижные игры? Кто придумал их?</a:t>
            </a:r>
          </a:p>
          <a:p>
            <a:r>
              <a:rPr dirty="0" lang="ru-RU" smtClean="0" sz="2000"/>
              <a:t>На этот вопрос только один ответ: они</a:t>
            </a:r>
          </a:p>
          <a:p>
            <a:r>
              <a:rPr dirty="0" lang="ru-RU" sz="2000"/>
              <a:t>с</a:t>
            </a:r>
            <a:r>
              <a:rPr dirty="0" lang="ru-RU" smtClean="0" sz="2000"/>
              <a:t>озданы народом, так же как сказки и </a:t>
            </a:r>
          </a:p>
          <a:p>
            <a:r>
              <a:rPr dirty="0" lang="ru-RU" sz="2000"/>
              <a:t>п</a:t>
            </a:r>
            <a:r>
              <a:rPr dirty="0" lang="ru-RU" smtClean="0" sz="2000"/>
              <a:t>есни. Они сохранились и дошли до наших дней из глубокой старины, передавались из поколения в поколение. Собирались мальчишки и девчонки на деревенской улице, водили хороводы, без устали бегали, играя в жмурки, пятнашки, состязались в ловкости, играя в лапту</a:t>
            </a:r>
            <a:r>
              <a:rPr dirty="0" lang="ru-RU" smtClean="0"/>
              <a:t>.</a:t>
            </a:r>
            <a:endParaRPr dirty="0" lang="ru-RU"/>
          </a:p>
        </p:txBody>
      </p:sp>
    </p:spTree>
    <p:extLst>
      <p:ext uri="{BB962C8B-B14F-4D97-AF65-F5344CB8AC3E}">
        <p14:creationId xmlns:p14="http://schemas.microsoft.com/office/powerpoint/2010/main" val="2806193042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149080"/>
            <a:ext cx="8424935" cy="252028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l"/>
            <a:r>
              <a:rPr lang="ru-RU" sz="2400" dirty="0" smtClean="0"/>
              <a:t>Разделены они по видам движений: </a:t>
            </a:r>
            <a:r>
              <a:rPr lang="ru-RU" sz="2400" dirty="0" smtClean="0">
                <a:solidFill>
                  <a:srgbClr val="FF0000"/>
                </a:solidFill>
              </a:rPr>
              <a:t>игры с бегом, прыжками, метанием. </a:t>
            </a:r>
            <a:r>
              <a:rPr lang="ru-RU" sz="2400" dirty="0" smtClean="0"/>
              <a:t>Некоторые из них можно играть как в тёплое, так и в холодное время года. </a:t>
            </a:r>
            <a:r>
              <a:rPr lang="ru-RU" sz="2400" dirty="0" smtClean="0">
                <a:solidFill>
                  <a:srgbClr val="FF0000"/>
                </a:solidFill>
              </a:rPr>
              <a:t>Большое значение заложено в правилах игры. </a:t>
            </a:r>
            <a:r>
              <a:rPr lang="ru-RU" sz="2400" dirty="0" smtClean="0"/>
              <a:t>Они определяют её ход, регулируют действия и поведение играющих.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88640"/>
            <a:ext cx="6624736" cy="4018235"/>
          </a:xfrm>
        </p:spPr>
      </p:pic>
    </p:spTree>
    <p:extLst>
      <p:ext uri="{BB962C8B-B14F-4D97-AF65-F5344CB8AC3E}">
        <p14:creationId xmlns:p14="http://schemas.microsoft.com/office/powerpoint/2010/main" val="571769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445224"/>
            <a:ext cx="6512511" cy="115212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6600" dirty="0" smtClean="0"/>
              <a:t>Ж………И </a:t>
            </a:r>
            <a:r>
              <a:rPr lang="ru-RU" dirty="0" smtClean="0"/>
              <a:t>  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0648"/>
            <a:ext cx="4165922" cy="4824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391985" y="800708"/>
            <a:ext cx="4752527" cy="38164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736904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589240"/>
            <a:ext cx="8136903" cy="108012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/>
              <a:t>ПЯТ…………И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48680"/>
            <a:ext cx="4165922" cy="4824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211966" y="1124742"/>
            <a:ext cx="4752529" cy="36004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2840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9" y="5229200"/>
            <a:ext cx="7982272" cy="108012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/>
              <a:t>ГОРЕЛКИ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4165922" cy="4824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139953" y="764703"/>
            <a:ext cx="4824536" cy="36724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603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229200"/>
            <a:ext cx="8352927" cy="144016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dirty="0" lang="ru-RU" smtClean="0"/>
              <a:t>ЧИЖИК</a:t>
            </a:r>
            <a:endParaRPr dirty="0" lang="ru-RU"/>
          </a:p>
        </p:txBody>
      </p:sp>
      <p:pic>
        <p:nvPicPr>
          <p:cNvPr id="5" name="Объект 4"/>
          <p:cNvPicPr>
            <a:picLocks noChangeAspect="1" noGrp="1"/>
          </p:cNvPicPr>
          <p:nvPr>
            <p:ph idx="13" sz="quarter"/>
          </p:nvPr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04664"/>
            <a:ext cx="4165922" cy="4392488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id="6" name="Объект 5"/>
          <p:cNvPicPr>
            <a:picLocks noChangeAspect="1" noGrp="1"/>
          </p:cNvPicPr>
          <p:nvPr>
            <p:ph idx="14" sz="quarter"/>
          </p:nvPr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" l="-2461"/>
          <a:stretch/>
        </p:blipFill>
        <p:spPr>
          <a:xfrm rot="5400000">
            <a:off x="4445941" y="638645"/>
            <a:ext cx="4500590" cy="3816424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70970930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589240"/>
            <a:ext cx="8352927" cy="1008112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 smtClean="0"/>
              <a:t>ЧЕХАРДА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0648"/>
            <a:ext cx="4165922" cy="504056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75957" y="800709"/>
            <a:ext cx="5040558" cy="3960440"/>
          </a:xfrm>
        </p:spPr>
      </p:pic>
    </p:spTree>
    <p:extLst>
      <p:ext uri="{BB962C8B-B14F-4D97-AF65-F5344CB8AC3E}">
        <p14:creationId xmlns:p14="http://schemas.microsoft.com/office/powerpoint/2010/main" val="426106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2061" y="5589241"/>
            <a:ext cx="8521723" cy="108012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dirty="0" lang="ru-RU" smtClean="0"/>
              <a:t>З……….А</a:t>
            </a:r>
            <a:endParaRPr dirty="0" lang="ru-RU"/>
          </a:p>
        </p:txBody>
      </p:sp>
      <p:pic>
        <p:nvPicPr>
          <p:cNvPr id="5" name="Объект 4"/>
          <p:cNvPicPr>
            <a:picLocks noChangeAspect="1" noGrp="1"/>
          </p:cNvPicPr>
          <p:nvPr>
            <p:ph idx="13" sz="quarter"/>
          </p:nvPr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2880320" cy="4968552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id="6" name="Объект 5"/>
          <p:cNvPicPr>
            <a:picLocks noChangeAspect="1" noGrp="1"/>
          </p:cNvPicPr>
          <p:nvPr>
            <p:ph idx="14" sz="quarter"/>
          </p:nvPr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59731" y="1304765"/>
            <a:ext cx="4968552" cy="2736305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 rot="5400000">
            <a:off x="5119162" y="1272570"/>
            <a:ext cx="4968552" cy="2800692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06007262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181</TotalTime>
  <Words>215</Words>
  <Application>Microsoft Office PowerPoint</Application>
  <PresentationFormat>Экран (4:3)</PresentationFormat>
  <Paragraphs>32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Воздушный поток</vt:lpstr>
      <vt:lpstr>Русские народные подвижные игры</vt:lpstr>
      <vt:lpstr>Презентация PowerPoint</vt:lpstr>
      <vt:lpstr>Разделены они по видам движений: игры с бегом, прыжками, метанием. Некоторые из них можно играть как в тёплое, так и в холодное время года. Большое значение заложено в правилах игры. Они определяют её ход, регулируют действия и поведение играющих.   </vt:lpstr>
      <vt:lpstr>Ж………И    </vt:lpstr>
      <vt:lpstr>ПЯТ…………И</vt:lpstr>
      <vt:lpstr>ГОРЕЛКИ</vt:lpstr>
      <vt:lpstr>ЧИЖИК</vt:lpstr>
      <vt:lpstr>ЧЕХАРДА</vt:lpstr>
      <vt:lpstr>З……….А</vt:lpstr>
      <vt:lpstr>ЛАПТА</vt:lpstr>
      <vt:lpstr>ПР………И</vt:lpstr>
      <vt:lpstr>УДОЧКА</vt:lpstr>
      <vt:lpstr>ТРЕТИЙ ЛИШНИЙ</vt:lpstr>
      <vt:lpstr>КАЗАКИ-РАЗБОЙНИКИ</vt:lpstr>
      <vt:lpstr>КОШКИ-М……….И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Русские народные подвижные игры</dc:title>
  <dc:creator>1</dc:creator>
  <cp:lastModifiedBy>1</cp:lastModifiedBy>
  <cp:revision>24</cp:revision>
  <dcterms:created xsi:type="dcterms:W3CDTF">2014-09-27T10:01:13Z</dcterms:created>
  <dcterms:modified xsi:type="dcterms:W3CDTF">2015-03-03T11:27:04Z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1541624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